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6" r:id="rId10"/>
    <p:sldId id="268" r:id="rId11"/>
    <p:sldId id="269" r:id="rId12"/>
    <p:sldId id="270" r:id="rId13"/>
    <p:sldId id="271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330CB-CC4A-4D01-95BA-DC046ABD9394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0FE94-45D3-483F-A71F-B4EAE13436BA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66051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0FE94-45D3-483F-A71F-B4EAE13436BA}" type="slidenum">
              <a:rPr lang="sr-Cyrl-RS" smtClean="0"/>
              <a:t>5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78085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60636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88493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93650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49721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71277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35623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95027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58382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06179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97413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25323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DE72F-8BB7-4AF3-9C7A-1C09914C022F}" type="datetimeFigureOut">
              <a:rPr lang="sr-Cyrl-RS" smtClean="0"/>
              <a:t>19.9.2020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BCBF4-9944-494E-9F70-5B992FF7670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5488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30057"/>
            <a:ext cx="7772400" cy="1470025"/>
          </a:xfrm>
        </p:spPr>
        <p:txBody>
          <a:bodyPr/>
          <a:lstStyle/>
          <a:p>
            <a:r>
              <a:rPr lang="sr-Cyrl-RS" dirty="0" smtClean="0"/>
              <a:t>КОМУНИКАЦИЈА</a:t>
            </a:r>
            <a:endParaRPr lang="sr-Cyrl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40623"/>
            <a:ext cx="6984776" cy="5717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81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76"/>
    </mc:Choice>
    <mc:Fallback xmlns="">
      <p:transition spd="slow" advTm="1617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 smtClean="0"/>
              <a:t>Комуникација у организацији/установи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BA" sz="3000" dirty="0" smtClean="0"/>
              <a:t>Потреба за комуникацијом</a:t>
            </a:r>
          </a:p>
          <a:p>
            <a:r>
              <a:rPr lang="sr-Cyrl-BA" sz="3000" dirty="0" smtClean="0"/>
              <a:t>Путеви за побољшање комуникације</a:t>
            </a:r>
          </a:p>
          <a:p>
            <a:r>
              <a:rPr lang="sr-Cyrl-BA" sz="3000" dirty="0" smtClean="0"/>
              <a:t>Фактори који делују на комуникацију у организацији</a:t>
            </a:r>
          </a:p>
          <a:p>
            <a:pPr lvl="1"/>
            <a:r>
              <a:rPr lang="sr-Cyrl-BA" sz="2200" dirty="0" smtClean="0"/>
              <a:t>Однос између претпостављеног и подређеног</a:t>
            </a:r>
          </a:p>
          <a:p>
            <a:pPr lvl="1"/>
            <a:r>
              <a:rPr lang="sr-Cyrl-BA" sz="2200" dirty="0" smtClean="0"/>
              <a:t>Хијерархија</a:t>
            </a:r>
          </a:p>
          <a:p>
            <a:pPr lvl="1"/>
            <a:r>
              <a:rPr lang="sr-Cyrl-BA" sz="2200" dirty="0" smtClean="0"/>
              <a:t>Опажање , виђење природе информација</a:t>
            </a:r>
          </a:p>
          <a:p>
            <a:pPr lvl="1"/>
            <a:r>
              <a:rPr lang="sr-Cyrl-BA" sz="2200" dirty="0" smtClean="0"/>
              <a:t>Социјални притисак и престиж</a:t>
            </a:r>
          </a:p>
          <a:p>
            <a:pPr lvl="1"/>
            <a:r>
              <a:rPr lang="sr-Cyrl-BA" sz="2200" dirty="0" smtClean="0"/>
              <a:t>Стабилно и динамично стање</a:t>
            </a:r>
          </a:p>
          <a:p>
            <a:pPr lvl="1"/>
            <a:r>
              <a:rPr lang="sr-Cyrl-BA" sz="2200" dirty="0" smtClean="0"/>
              <a:t>Статус и размена информација</a:t>
            </a:r>
          </a:p>
          <a:p>
            <a:pPr lvl="1"/>
            <a:r>
              <a:rPr lang="sr-Cyrl-BA" sz="2200" dirty="0" smtClean="0"/>
              <a:t>Незваничан/неформална</a:t>
            </a:r>
            <a:endParaRPr lang="sr-Cyrl-RS" sz="2200" dirty="0"/>
          </a:p>
        </p:txBody>
      </p:sp>
    </p:spTree>
    <p:extLst>
      <p:ext uri="{BB962C8B-B14F-4D97-AF65-F5344CB8AC3E}">
        <p14:creationId xmlns:p14="http://schemas.microsoft.com/office/powerpoint/2010/main" val="34607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64"/>
    </mc:Choice>
    <mc:Fallback xmlns="">
      <p:transition spd="slow" advTm="10146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Врсте комуникације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sr-Cyrl-BA" sz="2800" dirty="0" smtClean="0"/>
              <a:t>Вертикална комуникација</a:t>
            </a:r>
          </a:p>
          <a:p>
            <a:pPr lvl="1"/>
            <a:r>
              <a:rPr lang="sr-Cyrl-BA" sz="2400" dirty="0" smtClean="0"/>
              <a:t>Комуникација на доле (од врха ка бази)</a:t>
            </a:r>
          </a:p>
          <a:p>
            <a:pPr lvl="1"/>
            <a:r>
              <a:rPr lang="sr-Cyrl-BA" sz="2400" dirty="0" smtClean="0"/>
              <a:t>Комуникација нагоре (од базе ка врху)</a:t>
            </a:r>
          </a:p>
          <a:p>
            <a:pPr>
              <a:buFont typeface="Wingdings" pitchFamily="2" charset="2"/>
              <a:buChar char="q"/>
            </a:pPr>
            <a:r>
              <a:rPr lang="sr-Cyrl-BA" sz="2800" dirty="0" smtClean="0"/>
              <a:t>Латерална комуникација</a:t>
            </a:r>
          </a:p>
          <a:p>
            <a:pPr>
              <a:buFont typeface="Wingdings" pitchFamily="2" charset="2"/>
              <a:buChar char="q"/>
            </a:pPr>
            <a:r>
              <a:rPr lang="sr-Cyrl-BA" sz="2800" dirty="0" smtClean="0"/>
              <a:t>Неформална комуникација</a:t>
            </a:r>
          </a:p>
          <a:p>
            <a:pPr lvl="1"/>
            <a:r>
              <a:rPr lang="sr-Cyrl-BA" sz="2400" dirty="0"/>
              <a:t>п</a:t>
            </a:r>
            <a:r>
              <a:rPr lang="sr-Cyrl-BA" sz="2400" dirty="0" smtClean="0"/>
              <a:t>оједиачни – један</a:t>
            </a:r>
          </a:p>
          <a:p>
            <a:pPr lvl="1"/>
            <a:r>
              <a:rPr lang="sr-Cyrl-BA" sz="2400" dirty="0"/>
              <a:t>о</a:t>
            </a:r>
            <a:r>
              <a:rPr lang="sr-Cyrl-BA" sz="2400" dirty="0" smtClean="0"/>
              <a:t>говарање</a:t>
            </a:r>
          </a:p>
          <a:p>
            <a:pPr lvl="1"/>
            <a:r>
              <a:rPr lang="sr-Cyrl-BA" sz="2400" dirty="0" smtClean="0"/>
              <a:t>вероватноћа</a:t>
            </a:r>
          </a:p>
          <a:p>
            <a:pPr lvl="1"/>
            <a:r>
              <a:rPr lang="sr-Cyrl-BA" sz="2400" dirty="0" smtClean="0"/>
              <a:t>кластер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174633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518"/>
    </mc:Choice>
    <mc:Fallback xmlns="">
      <p:transition spd="slow" advTm="15851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 smtClean="0"/>
              <a:t>Врсте ланаца комуникације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4479"/>
            <a:ext cx="7632848" cy="417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25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284"/>
    </mc:Choice>
    <mc:Fallback xmlns="">
      <p:transition spd="slow" advTm="5328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 smtClean="0"/>
              <a:t>Комуникација и напредна информациона технологија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400" dirty="0" smtClean="0"/>
              <a:t>Модерна средства информационе технологије се могу поделити </a:t>
            </a:r>
          </a:p>
          <a:p>
            <a:pPr lvl="1"/>
            <a:r>
              <a:rPr lang="sr-Cyrl-BA" sz="2000" dirty="0" smtClean="0"/>
              <a:t>према броју оних који комуницирају или </a:t>
            </a:r>
          </a:p>
          <a:p>
            <a:pPr lvl="1"/>
            <a:r>
              <a:rPr lang="sr-Cyrl-BA" sz="2000" dirty="0" smtClean="0"/>
              <a:t>према чулима која су укључена у комуникацију</a:t>
            </a:r>
          </a:p>
          <a:p>
            <a:pPr lvl="1"/>
            <a:endParaRPr lang="sr-Cyrl-BA" sz="2000" dirty="0" smtClean="0"/>
          </a:p>
          <a:p>
            <a:pPr marL="457200" lvl="1" indent="0">
              <a:buNone/>
            </a:pPr>
            <a:r>
              <a:rPr lang="sr-Cyrl-BA" dirty="0" smtClean="0"/>
              <a:t>Модерна средства према броју корисника могу бити:</a:t>
            </a:r>
          </a:p>
          <a:p>
            <a:pPr lvl="2">
              <a:buFont typeface="Wingdings" pitchFamily="2" charset="2"/>
              <a:buChar char="ü"/>
            </a:pPr>
            <a:r>
              <a:rPr lang="sr-Cyrl-BA" dirty="0" smtClean="0"/>
              <a:t>Индивидуална (интерперсонална)</a:t>
            </a:r>
          </a:p>
          <a:p>
            <a:pPr lvl="2">
              <a:buFont typeface="Wingdings" pitchFamily="2" charset="2"/>
              <a:buChar char="ü"/>
            </a:pPr>
            <a:r>
              <a:rPr lang="sr-Cyrl-BA" dirty="0" smtClean="0"/>
              <a:t>Групна</a:t>
            </a:r>
          </a:p>
          <a:p>
            <a:pPr lvl="2">
              <a:buFont typeface="Wingdings" pitchFamily="2" charset="2"/>
              <a:buChar char="ü"/>
            </a:pPr>
            <a:r>
              <a:rPr lang="sr-Cyrl-BA" dirty="0" smtClean="0"/>
              <a:t>масовна</a:t>
            </a:r>
            <a:endParaRPr lang="sr-Cyrl-BA" dirty="0"/>
          </a:p>
        </p:txBody>
      </p:sp>
    </p:spTree>
    <p:extLst>
      <p:ext uri="{BB962C8B-B14F-4D97-AF65-F5344CB8AC3E}">
        <p14:creationId xmlns:p14="http://schemas.microsoft.com/office/powerpoint/2010/main" val="176999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72"/>
    </mc:Choice>
    <mc:Fallback xmlns="">
      <p:transition spd="slow" advTm="6037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/>
              <a:t>Комуникација и напредна информациона технологија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800" dirty="0" smtClean="0"/>
              <a:t>Модерна средства према чулима која су укључена у комуникацију могу бити:</a:t>
            </a:r>
          </a:p>
          <a:p>
            <a:endParaRPr lang="sr-Cyrl-BA" sz="2800" dirty="0" smtClean="0"/>
          </a:p>
          <a:p>
            <a:pPr marL="514350" indent="-514350">
              <a:buFont typeface="+mj-lt"/>
              <a:buAutoNum type="arabicParenR"/>
            </a:pPr>
            <a:r>
              <a:rPr lang="sr-Cyrl-BA" sz="2400" dirty="0" smtClean="0"/>
              <a:t>Текстална, документи, слике (чуло вида)</a:t>
            </a:r>
          </a:p>
          <a:p>
            <a:pPr marL="514350" indent="-514350">
              <a:buFont typeface="+mj-lt"/>
              <a:buAutoNum type="arabicParenR"/>
            </a:pPr>
            <a:r>
              <a:rPr lang="sr-Cyrl-BA" sz="2400" dirty="0" smtClean="0"/>
              <a:t>Звучна, глас, музика (чуло слуха)</a:t>
            </a:r>
          </a:p>
          <a:p>
            <a:pPr marL="514350" indent="-514350">
              <a:buFont typeface="+mj-lt"/>
              <a:buAutoNum type="arabicParenR"/>
            </a:pPr>
            <a:r>
              <a:rPr lang="sr-Cyrl-BA" sz="2400" dirty="0" smtClean="0"/>
              <a:t>Интерактивна, слика и звук (чуло вида, слха)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385854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396"/>
    </mc:Choice>
    <mc:Fallback xmlns="">
      <p:transition spd="slow" advTm="6239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BA" dirty="0" smtClean="0"/>
              <a:t>Предности модерних средстава комуникације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800" dirty="0" smtClean="0"/>
              <a:t>Јефтин за коришћење</a:t>
            </a:r>
          </a:p>
          <a:p>
            <a:r>
              <a:rPr lang="sr-Cyrl-BA" sz="2800" dirty="0" smtClean="0"/>
              <a:t>Уместо трошкова за путовања, могуће је комуницирати Е </a:t>
            </a:r>
            <a:r>
              <a:rPr lang="sr-Latn-RS" sz="2800" dirty="0" smtClean="0"/>
              <a:t>– mail-om</a:t>
            </a:r>
          </a:p>
          <a:p>
            <a:r>
              <a:rPr lang="sr-Cyrl-RS" sz="2800" dirty="0" smtClean="0"/>
              <a:t>Групе не морају да имају фиксно радно време</a:t>
            </a:r>
          </a:p>
          <a:p>
            <a:r>
              <a:rPr lang="sr-Cyrl-RS" sz="2800" dirty="0" smtClean="0"/>
              <a:t>Групе не морају да буду у пуном саставу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65764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78"/>
    </mc:Choice>
    <mc:Fallback xmlns="">
      <p:transition spd="slow" advTm="2607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BA" sz="3600" dirty="0"/>
              <a:t>Н</a:t>
            </a:r>
            <a:r>
              <a:rPr lang="sr-Cyrl-BA" sz="3600" dirty="0" smtClean="0"/>
              <a:t>едостаци </a:t>
            </a:r>
            <a:r>
              <a:rPr lang="sr-Cyrl-BA" sz="3600" dirty="0"/>
              <a:t>модерних средстава комуникације</a:t>
            </a:r>
            <a:endParaRPr lang="sr-Cyrl-R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Комуникација је без вербалних и визуелних израза</a:t>
            </a:r>
          </a:p>
          <a:p>
            <a:r>
              <a:rPr lang="sr-Cyrl-RS" sz="2800" dirty="0" smtClean="0"/>
              <a:t>Тешко прилагођавање на нове/иновацоне технологије</a:t>
            </a:r>
          </a:p>
          <a:p>
            <a:r>
              <a:rPr lang="sr-Cyrl-RS" sz="2800" dirty="0" smtClean="0"/>
              <a:t>Недостатак социјалних контакта, лицем у лице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139225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14"/>
    </mc:Choice>
    <mc:Fallback xmlns="">
      <p:transition spd="slow" advTm="2161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sz="3200" dirty="0" smtClean="0"/>
              <a:t>Дефиниција комуникације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400" dirty="0" smtClean="0"/>
              <a:t>Communis – </a:t>
            </a:r>
            <a:r>
              <a:rPr lang="sr-Cyrl-RS" sz="2400" dirty="0" smtClean="0"/>
              <a:t>заједнички, заједно</a:t>
            </a:r>
          </a:p>
          <a:p>
            <a:pPr marL="0" indent="0">
              <a:buNone/>
            </a:pPr>
            <a:endParaRPr lang="sr-Cyrl-BA" sz="2400" dirty="0" smtClean="0"/>
          </a:p>
          <a:p>
            <a:pPr marL="0" indent="0">
              <a:buNone/>
            </a:pPr>
            <a:r>
              <a:rPr lang="sr-Cyrl-BA" sz="2400" dirty="0" smtClean="0"/>
              <a:t>Комуникација се може дефинисати као пренос информација од пошиљаоца до примаоца,  тим да је пималац не само прими, већ и разуме.</a:t>
            </a:r>
          </a:p>
          <a:p>
            <a:pPr marL="0" indent="0">
              <a:buNone/>
            </a:pPr>
            <a:endParaRPr lang="sr-Cyrl-BA" sz="2400" dirty="0"/>
          </a:p>
          <a:p>
            <a:pPr marL="0" indent="0">
              <a:buNone/>
            </a:pPr>
            <a:endParaRPr lang="sr-Cyrl-R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4248472" cy="25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73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548"/>
    </mc:Choice>
    <mc:Fallback xmlns="">
      <p:transition spd="slow" advTm="10154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Значај и потреба за комуникацијом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Комуникација је средство за повезивање људи унутар организације/установе, ради постизања заједничких циљева</a:t>
            </a:r>
            <a:endParaRPr lang="sr-Cyrl-R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4142"/>
            <a:ext cx="4536504" cy="340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5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611"/>
    </mc:Choice>
    <mc:Fallback xmlns="">
      <p:transition spd="slow" advTm="8561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Циљ комуникације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sr-Cyrl-RS" sz="3000" dirty="0" smtClean="0"/>
              <a:t>Комуникација је од есенцијалног значаја за ефикасно и ефективно функционисање установе, јер повезује све друге функције руковођења менаџмента.</a:t>
            </a:r>
          </a:p>
          <a:p>
            <a:endParaRPr lang="sr-Cyrl-RS" dirty="0" smtClean="0"/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Боље разумевање једни других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Неговати хармонију у личним, породичним и радним односима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Учврстити односе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Постићи сагласност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Придобити присталице за неку акцију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Преовладати и решаати конфликте</a:t>
            </a:r>
          </a:p>
        </p:txBody>
      </p:sp>
    </p:spTree>
    <p:extLst>
      <p:ext uri="{BB962C8B-B14F-4D97-AF65-F5344CB8AC3E}">
        <p14:creationId xmlns:p14="http://schemas.microsoft.com/office/powerpoint/2010/main" val="28559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03"/>
    </mc:Choice>
    <mc:Fallback xmlns="">
      <p:transition spd="slow" advTm="4020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Комуникациони процес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/>
              <a:t>Пошаљилац               пренос              прималац         </a:t>
            </a:r>
            <a:endParaRPr lang="sr-Cyrl-RS" sz="2800" dirty="0"/>
          </a:p>
        </p:txBody>
      </p:sp>
      <p:sp>
        <p:nvSpPr>
          <p:cNvPr id="4" name="Right Arrow 3"/>
          <p:cNvSpPr/>
          <p:nvPr/>
        </p:nvSpPr>
        <p:spPr>
          <a:xfrm>
            <a:off x="2987824" y="1768368"/>
            <a:ext cx="720080" cy="23575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5" name="Right Arrow 4"/>
          <p:cNvSpPr/>
          <p:nvPr/>
        </p:nvSpPr>
        <p:spPr>
          <a:xfrm>
            <a:off x="5220072" y="1756908"/>
            <a:ext cx="792088" cy="24721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6" name="Pentagon 5"/>
          <p:cNvSpPr/>
          <p:nvPr/>
        </p:nvSpPr>
        <p:spPr>
          <a:xfrm>
            <a:off x="179512" y="3284984"/>
            <a:ext cx="1656184" cy="792088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Пошаљилац</a:t>
            </a:r>
          </a:p>
          <a:p>
            <a:pPr algn="ctr"/>
            <a:r>
              <a:rPr lang="sr-Cyrl-RS" dirty="0" smtClean="0"/>
              <a:t>Извор</a:t>
            </a:r>
            <a:endParaRPr lang="sr-Cyrl-RS" dirty="0"/>
          </a:p>
        </p:txBody>
      </p:sp>
      <p:sp>
        <p:nvSpPr>
          <p:cNvPr id="7" name="Rounded Rectangle 6"/>
          <p:cNvSpPr/>
          <p:nvPr/>
        </p:nvSpPr>
        <p:spPr>
          <a:xfrm>
            <a:off x="1907704" y="3501008"/>
            <a:ext cx="1224136" cy="50405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кодирање</a:t>
            </a:r>
            <a:endParaRPr lang="sr-Cyrl-RS" dirty="0"/>
          </a:p>
        </p:txBody>
      </p:sp>
      <p:sp>
        <p:nvSpPr>
          <p:cNvPr id="11" name="Round Diagonal Corner Rectangle 10"/>
          <p:cNvSpPr/>
          <p:nvPr/>
        </p:nvSpPr>
        <p:spPr>
          <a:xfrm>
            <a:off x="3464616" y="3532020"/>
            <a:ext cx="2160240" cy="432048"/>
          </a:xfrm>
          <a:prstGeom prst="round2Diag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Преношење - канал</a:t>
            </a:r>
            <a:endParaRPr lang="sr-Cyrl-RS" dirty="0"/>
          </a:p>
        </p:txBody>
      </p:sp>
      <p:sp>
        <p:nvSpPr>
          <p:cNvPr id="12" name="Rounded Rectangle 11"/>
          <p:cNvSpPr/>
          <p:nvPr/>
        </p:nvSpPr>
        <p:spPr>
          <a:xfrm>
            <a:off x="5956029" y="3496016"/>
            <a:ext cx="1224136" cy="50405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кодирање</a:t>
            </a:r>
            <a:endParaRPr lang="sr-Cyrl-RS" dirty="0"/>
          </a:p>
        </p:txBody>
      </p:sp>
      <p:sp>
        <p:nvSpPr>
          <p:cNvPr id="13" name="Chevron 12"/>
          <p:cNvSpPr/>
          <p:nvPr/>
        </p:nvSpPr>
        <p:spPr>
          <a:xfrm>
            <a:off x="7180165" y="3284984"/>
            <a:ext cx="1963835" cy="792088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>
                <a:solidFill>
                  <a:schemeClr val="tx1"/>
                </a:solidFill>
              </a:rPr>
              <a:t>прималац</a:t>
            </a:r>
            <a:endParaRPr lang="sr-Cyrl-RS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8269587" y="4089503"/>
            <a:ext cx="18002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0" idx="3"/>
          </p:cNvCxnSpPr>
          <p:nvPr/>
        </p:nvCxnSpPr>
        <p:spPr>
          <a:xfrm flipH="1">
            <a:off x="6528457" y="5313639"/>
            <a:ext cx="173369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2948184" y="5133619"/>
            <a:ext cx="3580273" cy="3600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Повратна информација - </a:t>
            </a:r>
            <a:r>
              <a:rPr lang="sr-Latn-RS" dirty="0" smtClean="0"/>
              <a:t>fidback</a:t>
            </a:r>
            <a:endParaRPr lang="sr-Cyrl-RS" dirty="0"/>
          </a:p>
        </p:txBody>
      </p:sp>
      <p:cxnSp>
        <p:nvCxnSpPr>
          <p:cNvPr id="22" name="Straight Connector 21"/>
          <p:cNvCxnSpPr>
            <a:stCxn id="20" idx="1"/>
          </p:cNvCxnSpPr>
          <p:nvPr/>
        </p:nvCxnSpPr>
        <p:spPr>
          <a:xfrm flipH="1">
            <a:off x="827586" y="5313639"/>
            <a:ext cx="21205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827584" y="4089503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7" idx="3"/>
          </p:cNvCxnSpPr>
          <p:nvPr/>
        </p:nvCxnSpPr>
        <p:spPr>
          <a:xfrm>
            <a:off x="3131840" y="375303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661101" y="375303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165" y="3668669"/>
            <a:ext cx="2984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132406" y="2715343"/>
            <a:ext cx="865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solidFill>
                  <a:prstClr val="black"/>
                </a:solidFill>
                <a:ea typeface="+mj-ea"/>
                <a:cs typeface="+mj-cs"/>
              </a:rPr>
              <a:t>порука</a:t>
            </a:r>
            <a:endParaRPr lang="sr-Cyrl-RS" dirty="0"/>
          </a:p>
        </p:txBody>
      </p:sp>
      <p:sp>
        <p:nvSpPr>
          <p:cNvPr id="3072" name="Rectangle 3071"/>
          <p:cNvSpPr/>
          <p:nvPr/>
        </p:nvSpPr>
        <p:spPr>
          <a:xfrm>
            <a:off x="6012160" y="2792112"/>
            <a:ext cx="865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>
                <a:solidFill>
                  <a:prstClr val="black"/>
                </a:solidFill>
              </a:rPr>
              <a:t>порука</a:t>
            </a:r>
            <a:endParaRPr lang="sr-Cyrl-RS" dirty="0"/>
          </a:p>
        </p:txBody>
      </p:sp>
      <p:sp>
        <p:nvSpPr>
          <p:cNvPr id="34" name="Rectangle 33"/>
          <p:cNvSpPr/>
          <p:nvPr/>
        </p:nvSpPr>
        <p:spPr>
          <a:xfrm>
            <a:off x="394741" y="2715343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solidFill>
                  <a:prstClr val="black"/>
                </a:solidFill>
                <a:ea typeface="+mj-ea"/>
                <a:cs typeface="+mj-cs"/>
              </a:rPr>
              <a:t>шаље</a:t>
            </a:r>
            <a:endParaRPr lang="sr-Cyrl-RS" dirty="0"/>
          </a:p>
        </p:txBody>
      </p:sp>
      <p:sp>
        <p:nvSpPr>
          <p:cNvPr id="35" name="Rectangle 34"/>
          <p:cNvSpPr/>
          <p:nvPr/>
        </p:nvSpPr>
        <p:spPr>
          <a:xfrm>
            <a:off x="7729239" y="2797001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solidFill>
                  <a:prstClr val="black"/>
                </a:solidFill>
                <a:ea typeface="+mj-ea"/>
                <a:cs typeface="+mj-cs"/>
              </a:rPr>
              <a:t>прима</a:t>
            </a:r>
            <a:endParaRPr lang="sr-Cyrl-RS" dirty="0"/>
          </a:p>
        </p:txBody>
      </p:sp>
      <p:sp>
        <p:nvSpPr>
          <p:cNvPr id="23" name="Rectangle 22"/>
          <p:cNvSpPr/>
          <p:nvPr/>
        </p:nvSpPr>
        <p:spPr>
          <a:xfrm>
            <a:off x="737943" y="5493659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BA" dirty="0" smtClean="0">
                <a:solidFill>
                  <a:prstClr val="black"/>
                </a:solidFill>
                <a:ea typeface="+mj-ea"/>
                <a:cs typeface="+mj-cs"/>
              </a:rPr>
              <a:t>прима</a:t>
            </a:r>
            <a:endParaRPr lang="sr-Cyrl-RS" dirty="0"/>
          </a:p>
        </p:txBody>
      </p:sp>
      <p:sp>
        <p:nvSpPr>
          <p:cNvPr id="24" name="Rectangle 23"/>
          <p:cNvSpPr/>
          <p:nvPr/>
        </p:nvSpPr>
        <p:spPr>
          <a:xfrm>
            <a:off x="7535460" y="5594494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BA" dirty="0" smtClean="0">
                <a:solidFill>
                  <a:prstClr val="black"/>
                </a:solidFill>
                <a:ea typeface="+mj-ea"/>
                <a:cs typeface="+mj-cs"/>
              </a:rPr>
              <a:t>шаље</a:t>
            </a:r>
            <a:endParaRPr lang="sr-Cyrl-RS" dirty="0"/>
          </a:p>
        </p:txBody>
      </p:sp>
      <p:sp>
        <p:nvSpPr>
          <p:cNvPr id="25" name="Rectangle 24"/>
          <p:cNvSpPr/>
          <p:nvPr/>
        </p:nvSpPr>
        <p:spPr>
          <a:xfrm>
            <a:off x="4261020" y="4573336"/>
            <a:ext cx="1247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>
                <a:solidFill>
                  <a:prstClr val="black"/>
                </a:solidFill>
                <a:ea typeface="+mj-ea"/>
                <a:cs typeface="+mj-cs"/>
              </a:rPr>
              <a:t>  </a:t>
            </a:r>
            <a:r>
              <a:rPr lang="sr-Cyrl-RS" b="1" dirty="0" smtClean="0">
                <a:solidFill>
                  <a:schemeClr val="accent6"/>
                </a:solidFill>
                <a:ea typeface="+mj-ea"/>
                <a:cs typeface="+mj-cs"/>
              </a:rPr>
              <a:t>сметње</a:t>
            </a:r>
            <a:endParaRPr lang="sr-Cyrl-RS" b="1" dirty="0">
              <a:solidFill>
                <a:schemeClr val="accent6"/>
              </a:solidFill>
            </a:endParaRPr>
          </a:p>
        </p:txBody>
      </p:sp>
      <p:sp>
        <p:nvSpPr>
          <p:cNvPr id="9" name="Lightning Bolt 8"/>
          <p:cNvSpPr/>
          <p:nvPr/>
        </p:nvSpPr>
        <p:spPr>
          <a:xfrm>
            <a:off x="1146870" y="4293096"/>
            <a:ext cx="3007547" cy="496482"/>
          </a:xfrm>
          <a:prstGeom prst="lightningBol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10" name="Lightning Bolt 9"/>
          <p:cNvSpPr/>
          <p:nvPr/>
        </p:nvSpPr>
        <p:spPr>
          <a:xfrm rot="9512008">
            <a:off x="5518992" y="4299655"/>
            <a:ext cx="2573728" cy="547362"/>
          </a:xfrm>
          <a:prstGeom prst="lightningBol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36" name="Rectangle 35"/>
          <p:cNvSpPr/>
          <p:nvPr/>
        </p:nvSpPr>
        <p:spPr>
          <a:xfrm>
            <a:off x="2948184" y="6124654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BA" i="1" dirty="0" smtClean="0">
                <a:solidFill>
                  <a:prstClr val="black"/>
                </a:solidFill>
                <a:ea typeface="+mj-ea"/>
                <a:cs typeface="+mj-cs"/>
              </a:rPr>
              <a:t>Модел комуникационог процеса </a:t>
            </a:r>
            <a:endParaRPr lang="sr-Cyrl-RS" i="1" dirty="0"/>
          </a:p>
        </p:txBody>
      </p:sp>
    </p:spTree>
    <p:extLst>
      <p:ext uri="{BB962C8B-B14F-4D97-AF65-F5344CB8AC3E}">
        <p14:creationId xmlns:p14="http://schemas.microsoft.com/office/powerpoint/2010/main" val="307330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036"/>
    </mc:Choice>
    <mc:Fallback xmlns="">
      <p:transition spd="slow" advTm="12203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Врсте комуникације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sr-Cyrl-RS" sz="2400" dirty="0" smtClean="0"/>
          </a:p>
          <a:p>
            <a:pPr>
              <a:buFont typeface="Wingdings" pitchFamily="2" charset="2"/>
              <a:buChar char="§"/>
            </a:pPr>
            <a:r>
              <a:rPr lang="sr-Cyrl-RS" sz="2400" dirty="0" smtClean="0"/>
              <a:t>Формална и неформална</a:t>
            </a:r>
          </a:p>
          <a:p>
            <a:pPr>
              <a:buFont typeface="Wingdings" pitchFamily="2" charset="2"/>
              <a:buChar char="§"/>
            </a:pPr>
            <a:r>
              <a:rPr lang="sr-Cyrl-RS" sz="2400" dirty="0" smtClean="0"/>
              <a:t>Вертикална и хоризонтална</a:t>
            </a:r>
          </a:p>
          <a:p>
            <a:pPr>
              <a:buFont typeface="Wingdings" pitchFamily="2" charset="2"/>
              <a:buChar char="§"/>
            </a:pPr>
            <a:r>
              <a:rPr lang="sr-Cyrl-RS" sz="2400" dirty="0" smtClean="0"/>
              <a:t>Лична и безлична</a:t>
            </a:r>
          </a:p>
          <a:p>
            <a:pPr>
              <a:buFont typeface="Wingdings" pitchFamily="2" charset="2"/>
              <a:buChar char="§"/>
            </a:pPr>
            <a:r>
              <a:rPr lang="sr-Cyrl-RS" sz="2400" dirty="0" smtClean="0"/>
              <a:t>Инструментална и експресивна</a:t>
            </a:r>
          </a:p>
          <a:p>
            <a:endParaRPr lang="sr-Cyrl-RS" sz="2400" dirty="0" smtClean="0"/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Интерперсоналана комуникација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Групна комуникација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Комуникација у организацији/устанви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62037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243"/>
    </mc:Choice>
    <mc:Fallback xmlns="">
      <p:transition spd="slow" advTm="5524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Интерперсонална комуникација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/>
              <a:t>Не слушај само речи, већ слушај:</a:t>
            </a:r>
          </a:p>
          <a:p>
            <a:endParaRPr lang="sr-Cyrl-RS" sz="2400" dirty="0" smtClean="0"/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шта речи изражавају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шта речи могу да изразе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шта је између речи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шта се скрива иза речи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smtClean="0"/>
              <a:t>шта говорник не може да изрази речима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8567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34"/>
    </mc:Choice>
    <mc:Fallback xmlns="">
      <p:transition spd="slow" advTm="3773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Групна комуникација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sz="2400" dirty="0" smtClean="0"/>
              <a:t>Групна структура</a:t>
            </a:r>
          </a:p>
          <a:p>
            <a:pPr>
              <a:buFont typeface="Wingdings" pitchFamily="2" charset="2"/>
              <a:buChar char="v"/>
            </a:pPr>
            <a:r>
              <a:rPr lang="sr-Cyrl-RS" sz="2400" dirty="0" smtClean="0"/>
              <a:t>Групни процес</a:t>
            </a:r>
          </a:p>
          <a:p>
            <a:pPr>
              <a:buFont typeface="Wingdings" pitchFamily="2" charset="2"/>
              <a:buChar char="v"/>
            </a:pPr>
            <a:endParaRPr lang="sr-Cyrl-RS" sz="2400" dirty="0"/>
          </a:p>
          <a:p>
            <a:pPr>
              <a:buFont typeface="Wingdings" pitchFamily="2" charset="2"/>
              <a:buChar char="v"/>
            </a:pPr>
            <a:r>
              <a:rPr lang="sr-Cyrl-RS" sz="2400" dirty="0" smtClean="0"/>
              <a:t>Врсте комуникационих мрежа</a:t>
            </a:r>
          </a:p>
          <a:p>
            <a:pPr lvl="1">
              <a:buFont typeface="Wingdings" pitchFamily="2" charset="2"/>
              <a:buChar char="ü"/>
            </a:pPr>
            <a:r>
              <a:rPr lang="sr-Cyrl-RS" sz="2000" dirty="0" smtClean="0"/>
              <a:t>Затворена мрежа – круг</a:t>
            </a:r>
          </a:p>
          <a:p>
            <a:pPr lvl="1">
              <a:buFont typeface="Wingdings" pitchFamily="2" charset="2"/>
              <a:buChar char="ü"/>
            </a:pPr>
            <a:r>
              <a:rPr lang="sr-Cyrl-RS" sz="2000" dirty="0" smtClean="0"/>
              <a:t>Мрежа типа звезда</a:t>
            </a:r>
          </a:p>
          <a:p>
            <a:pPr lvl="1">
              <a:buFont typeface="Wingdings" pitchFamily="2" charset="2"/>
              <a:buChar char="ü"/>
            </a:pPr>
            <a:r>
              <a:rPr lang="sr-Cyrl-RS" sz="2000" dirty="0" smtClean="0"/>
              <a:t>Мрежа типа ланац</a:t>
            </a:r>
          </a:p>
          <a:p>
            <a:pPr lvl="1">
              <a:buFont typeface="Wingdings" pitchFamily="2" charset="2"/>
              <a:buChar char="ü"/>
            </a:pPr>
            <a:r>
              <a:rPr lang="sr-Cyrl-RS" sz="2000" dirty="0" smtClean="0"/>
              <a:t>Мрежа облика слова </a:t>
            </a:r>
            <a:r>
              <a:rPr lang="en-US" sz="2000" dirty="0" smtClean="0"/>
              <a:t>Y</a:t>
            </a:r>
            <a:endParaRPr lang="sr-Cyrl-BA" sz="2000" dirty="0" smtClean="0"/>
          </a:p>
          <a:p>
            <a:pPr lvl="1">
              <a:buFont typeface="Wingdings" pitchFamily="2" charset="2"/>
              <a:buChar char="ü"/>
            </a:pPr>
            <a:r>
              <a:rPr lang="sr-Cyrl-BA" sz="2000" dirty="0" smtClean="0"/>
              <a:t>Мрежа типа звезде - точка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110455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615"/>
    </mc:Choice>
    <mc:Fallback xmlns="">
      <p:transition spd="slow" advTm="5061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Врсте комуникационих мрежа</a:t>
            </a:r>
            <a:endParaRPr lang="sr-Cyrl-R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93" y="2134766"/>
            <a:ext cx="3712047" cy="244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85350"/>
            <a:ext cx="4811979" cy="232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13620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67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570"/>
    </mc:Choice>
    <mc:Fallback xmlns="">
      <p:transition spd="slow" advTm="7757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430</Words>
  <Application>Microsoft Office PowerPoint</Application>
  <PresentationFormat>On-screen Show (4:3)</PresentationFormat>
  <Paragraphs>109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КОМУНИКАЦИЈА</vt:lpstr>
      <vt:lpstr>Дефиниција комуникације</vt:lpstr>
      <vt:lpstr>Значај и потреба за комуникацијом</vt:lpstr>
      <vt:lpstr>Циљ комуникације</vt:lpstr>
      <vt:lpstr>Комуникациони процес</vt:lpstr>
      <vt:lpstr>Врсте комуникације</vt:lpstr>
      <vt:lpstr>Интерперсонална комуникација</vt:lpstr>
      <vt:lpstr>Групна комуникација</vt:lpstr>
      <vt:lpstr>Врсте комуникационих мрежа</vt:lpstr>
      <vt:lpstr>Комуникација у организацији/установи</vt:lpstr>
      <vt:lpstr>Врсте комуникације</vt:lpstr>
      <vt:lpstr>Врсте ланаца комуникације</vt:lpstr>
      <vt:lpstr>Комуникација и напредна информациона технологија</vt:lpstr>
      <vt:lpstr>Комуникација и напредна информациона технологија</vt:lpstr>
      <vt:lpstr>Предности модерних средстава комуникације</vt:lpstr>
      <vt:lpstr>Недостаци модерних средстава комуникације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Ceca</dc:creator>
  <cp:lastModifiedBy>Ceca</cp:lastModifiedBy>
  <cp:revision>23</cp:revision>
  <dcterms:created xsi:type="dcterms:W3CDTF">2020-08-18T08:44:00Z</dcterms:created>
  <dcterms:modified xsi:type="dcterms:W3CDTF">2020-09-19T12:00:07Z</dcterms:modified>
</cp:coreProperties>
</file>